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0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514350" y="2840565"/>
            <a:ext cx="5829300" cy="196003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028700" y="5181603"/>
            <a:ext cx="4800600" cy="2336804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79A800-BD66-4D1D-B646-07CCC90BF91D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C597C1-74A8-41FA-B862-818EEF9524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238AFC-7B79-4B11-B0B9-096C2798AAB6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D20171-116B-4B13-8180-F34DFF9508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3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3729032" y="488947"/>
            <a:ext cx="1157292" cy="104013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257175" y="488947"/>
            <a:ext cx="3357567" cy="104013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E455B5-412E-4903-A12E-4B5FA7F48EDF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8F422F-FAE9-4196-B4AB-9F968141CC0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4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CF6C74-E6B0-4DF1-B542-EC851E4E25AF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C0974-6CAB-48C1-9423-1771247F3A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0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541736" y="5875870"/>
            <a:ext cx="5829300" cy="1816098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41736" y="3875620"/>
            <a:ext cx="5829300" cy="2000250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7804A3-DA6A-46CF-95EE-5A83520842D1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FEBA24-F5B3-4F49-9931-9807B538AC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90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57175" y="2844798"/>
            <a:ext cx="2257425" cy="8045448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2628899" y="2844798"/>
            <a:ext cx="2257425" cy="8045448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B011B-EA5D-49B2-ADD8-6FF886F460B1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859138-EFBF-4971-BFC6-6405BF2F635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70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342900" y="2046820"/>
            <a:ext cx="3030138" cy="853016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342900" y="2899836"/>
            <a:ext cx="3030138" cy="526837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3483772" y="2046820"/>
            <a:ext cx="3031327" cy="853016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3483772" y="2899836"/>
            <a:ext cx="3031327" cy="5268379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F68CB4-368E-4E45-B18A-B67F12F725DC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F9250E-1750-4462-A41C-A08E3ECFF0A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06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4133BF-EF9F-4321-A58A-FAEF149557C0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28EF0C-4F28-4CF1-AB2C-31FCE1428D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1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1678E1-0E61-44C3-996C-752B10B8E106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B8F12B-1556-4442-8BF5-7B51E260D3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6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342900" y="364068"/>
            <a:ext cx="2256236" cy="154939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2681285" y="364068"/>
            <a:ext cx="3833814" cy="780414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342900" y="1913464"/>
            <a:ext cx="2256236" cy="625475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EDE6CE-0CEB-46FE-8B86-F1E295552F3F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BD8550-78E8-41C0-9EA9-99BF7BEA5F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2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344213" y="6400800"/>
            <a:ext cx="4114800" cy="755651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344213" y="817034"/>
            <a:ext cx="4114800" cy="5486400"/>
          </a:xfrm>
        </p:spPr>
        <p:txBody>
          <a:bodyPr/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344213" y="7156451"/>
            <a:ext cx="4114800" cy="1073148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2EFB19-84E3-4A0C-A8E1-BE952DA65496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9B5744-BB88-4367-8EDB-455DB0B3F89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99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342900" y="366180"/>
            <a:ext cx="6172200" cy="15240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342900" y="2133596"/>
            <a:ext cx="6172200" cy="603461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</a:defRPr>
            </a:lvl1pPr>
          </a:lstStyle>
          <a:p>
            <a:pPr lvl="0"/>
            <a:fld id="{A70FB722-247C-44EE-A5AD-AD6653F1616C}" type="datetime1">
              <a:rPr lang="en-US"/>
              <a:pPr lvl="0"/>
              <a:t>10/28/2019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2343150" y="8475134"/>
            <a:ext cx="2171699" cy="4868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</a:defRPr>
            </a:lvl1pPr>
          </a:lstStyle>
          <a:p>
            <a:pPr lvl="0"/>
            <a:fld id="{239399A7-6BC1-4DDD-B66F-ABFC9F0D073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3"/>
          <p:cNvGrpSpPr/>
          <p:nvPr/>
        </p:nvGrpSpPr>
        <p:grpSpPr>
          <a:xfrm>
            <a:off x="1603272" y="2697050"/>
            <a:ext cx="4850224" cy="1195933"/>
            <a:chOff x="1603272" y="2697050"/>
            <a:chExt cx="4850224" cy="1195933"/>
          </a:xfrm>
        </p:grpSpPr>
        <p:sp>
          <p:nvSpPr>
            <p:cNvPr id="3" name="圓角矩形 17"/>
            <p:cNvSpPr/>
            <p:nvPr/>
          </p:nvSpPr>
          <p:spPr>
            <a:xfrm>
              <a:off x="1603272" y="2697050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4" name="圓角矩形 20"/>
            <p:cNvSpPr/>
            <p:nvPr/>
          </p:nvSpPr>
          <p:spPr>
            <a:xfrm>
              <a:off x="1603272" y="3016386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5" name="圓角矩形 21"/>
            <p:cNvSpPr/>
            <p:nvPr/>
          </p:nvSpPr>
          <p:spPr>
            <a:xfrm>
              <a:off x="1603272" y="3335722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6" name="圓角矩形 22"/>
            <p:cNvSpPr/>
            <p:nvPr/>
          </p:nvSpPr>
          <p:spPr>
            <a:xfrm>
              <a:off x="1603272" y="3655057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7" name="圓角矩形 27"/>
            <p:cNvSpPr/>
            <p:nvPr/>
          </p:nvSpPr>
          <p:spPr>
            <a:xfrm>
              <a:off x="4676918" y="2697050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8" name="圓角矩形 28"/>
            <p:cNvSpPr/>
            <p:nvPr/>
          </p:nvSpPr>
          <p:spPr>
            <a:xfrm>
              <a:off x="4676918" y="3016386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9" name="圓角矩形 29"/>
            <p:cNvSpPr/>
            <p:nvPr/>
          </p:nvSpPr>
          <p:spPr>
            <a:xfrm>
              <a:off x="4676918" y="3335722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10" name="圓角矩形 30"/>
            <p:cNvSpPr/>
            <p:nvPr/>
          </p:nvSpPr>
          <p:spPr>
            <a:xfrm>
              <a:off x="4676918" y="3655057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11" name="矩形 8"/>
          <p:cNvSpPr/>
          <p:nvPr/>
        </p:nvSpPr>
        <p:spPr>
          <a:xfrm>
            <a:off x="404667" y="2286905"/>
            <a:ext cx="6192691" cy="169533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緊急聯絡人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本地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　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緊急聯絡人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外縣市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親屬稱謂：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大伯父</a:t>
            </a:r>
            <a:r>
              <a:rPr lang="zh-TW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　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親屬稱謂：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小阿姨</a:t>
            </a:r>
            <a:endParaRPr lang="en-US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手機號碼：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0912-123-456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手機號號：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0912-456-789</a:t>
            </a:r>
            <a:r>
              <a:rPr lang="en-US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日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02-2345-6789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日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02-6789-0123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夜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02-9876-5432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夜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02-5432-9876</a:t>
            </a:r>
          </a:p>
        </p:txBody>
      </p:sp>
      <p:grpSp>
        <p:nvGrpSpPr>
          <p:cNvPr id="12" name="群組 1036"/>
          <p:cNvGrpSpPr/>
          <p:nvPr/>
        </p:nvGrpSpPr>
        <p:grpSpPr>
          <a:xfrm>
            <a:off x="1196748" y="4330378"/>
            <a:ext cx="3096341" cy="548813"/>
            <a:chOff x="1196748" y="4330378"/>
            <a:chExt cx="3096341" cy="548813"/>
          </a:xfrm>
        </p:grpSpPr>
        <p:sp>
          <p:nvSpPr>
            <p:cNvPr id="13" name="圓角矩形 38"/>
            <p:cNvSpPr/>
            <p:nvPr/>
          </p:nvSpPr>
          <p:spPr>
            <a:xfrm>
              <a:off x="1196748" y="4330378"/>
              <a:ext cx="3096341" cy="237926"/>
            </a:xfrm>
            <a:custGeom>
              <a:avLst>
                <a:gd name="f10" fmla="val 3459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459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14" name="圓角矩形 39"/>
            <p:cNvSpPr/>
            <p:nvPr/>
          </p:nvSpPr>
          <p:spPr>
            <a:xfrm>
              <a:off x="1196748" y="4641265"/>
              <a:ext cx="3096341" cy="237926"/>
            </a:xfrm>
            <a:custGeom>
              <a:avLst>
                <a:gd name="f10" fmla="val 2306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306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15" name="矩形 9"/>
          <p:cNvSpPr/>
          <p:nvPr/>
        </p:nvSpPr>
        <p:spPr>
          <a:xfrm>
            <a:off x="404667" y="3943093"/>
            <a:ext cx="5040556" cy="105413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離家最近避難收容處所</a:t>
            </a:r>
            <a:r>
              <a:rPr lang="en-US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原災民收容所、緊急避難處所</a:t>
            </a:r>
            <a:r>
              <a:rPr lang="en-US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地點：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育成高中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臺北市南港區重陽路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366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號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02-2653-0475</a:t>
            </a:r>
          </a:p>
        </p:txBody>
      </p:sp>
      <p:grpSp>
        <p:nvGrpSpPr>
          <p:cNvPr id="16" name="群組 1035"/>
          <p:cNvGrpSpPr/>
          <p:nvPr/>
        </p:nvGrpSpPr>
        <p:grpSpPr>
          <a:xfrm>
            <a:off x="4293098" y="4002118"/>
            <a:ext cx="2448269" cy="1093100"/>
            <a:chOff x="4293098" y="4002118"/>
            <a:chExt cx="2448269" cy="1093100"/>
          </a:xfrm>
        </p:grpSpPr>
        <p:pic>
          <p:nvPicPr>
            <p:cNvPr id="17" name="Picture 2" descr="C:\Users\AEAA-61089\Desktop\雙人徐\臺北市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419670" y="4002118"/>
              <a:ext cx="1115001" cy="100908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8" name="Picture 3" descr="C:\Users\AEAA-61089\Desktop\雙人徐\外縣市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5517233" y="4002118"/>
              <a:ext cx="1092424" cy="986509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19" name="矩形 42"/>
            <p:cNvSpPr/>
            <p:nvPr/>
          </p:nvSpPr>
          <p:spPr>
            <a:xfrm>
              <a:off x="4293098" y="4879777"/>
              <a:ext cx="1368152" cy="21544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臺北市避難收容處所</a:t>
              </a:r>
              <a:endPara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20" name="矩形 43"/>
            <p:cNvSpPr/>
            <p:nvPr/>
          </p:nvSpPr>
          <p:spPr>
            <a:xfrm>
              <a:off x="5373215" y="4864342"/>
              <a:ext cx="1368152" cy="21544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外縣市避難收容處所</a:t>
              </a:r>
              <a:endPara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</p:grpSp>
      <p:sp>
        <p:nvSpPr>
          <p:cNvPr id="21" name="圓角矩形 46"/>
          <p:cNvSpPr/>
          <p:nvPr/>
        </p:nvSpPr>
        <p:spPr>
          <a:xfrm>
            <a:off x="3057698" y="5566858"/>
            <a:ext cx="1728188" cy="237926"/>
          </a:xfrm>
          <a:custGeom>
            <a:avLst>
              <a:gd name="f10" fmla="val 34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3459"/>
              <a:gd name="f11" fmla="abs f4"/>
              <a:gd name="f12" fmla="abs f5"/>
              <a:gd name="f13" fmla="abs f6"/>
              <a:gd name="f14" fmla="*/ f8 1 180"/>
              <a:gd name="f15" fmla="val f10"/>
              <a:gd name="f16" fmla="+- 0 0 f2"/>
              <a:gd name="f17" fmla="?: f11 f4 1"/>
              <a:gd name="f18" fmla="?: f12 f5 1"/>
              <a:gd name="f19" fmla="?: f13 f6 1"/>
              <a:gd name="f20" fmla="*/ f9 f14 1"/>
              <a:gd name="f21" fmla="+- f7 f15 0"/>
              <a:gd name="f22" fmla="*/ f17 1 21600"/>
              <a:gd name="f23" fmla="*/ f18 1 21600"/>
              <a:gd name="f24" fmla="*/ 21600 f17 1"/>
              <a:gd name="f25" fmla="*/ 21600 f18 1"/>
              <a:gd name="f26" fmla="+- 0 0 f20"/>
              <a:gd name="f27" fmla="+- f7 0 f21"/>
              <a:gd name="f28" fmla="+- f21 0 f7"/>
              <a:gd name="f29" fmla="min f23 f22"/>
              <a:gd name="f30" fmla="*/ f24 1 f19"/>
              <a:gd name="f31" fmla="*/ f25 1 f19"/>
              <a:gd name="f32" fmla="*/ f26 f1 1"/>
              <a:gd name="f33" fmla="abs f27"/>
              <a:gd name="f34" fmla="abs f28"/>
              <a:gd name="f35" fmla="?: f27 f16 f2"/>
              <a:gd name="f36" fmla="?: f27 f2 f16"/>
              <a:gd name="f37" fmla="?: f27 f3 f2"/>
              <a:gd name="f38" fmla="?: f27 f2 f3"/>
              <a:gd name="f39" fmla="?: f28 f16 f2"/>
              <a:gd name="f40" fmla="?: f28 f2 f16"/>
              <a:gd name="f41" fmla="?: f27 0 f1"/>
              <a:gd name="f42" fmla="?: f27 f1 0"/>
              <a:gd name="f43" fmla="val f30"/>
              <a:gd name="f44" fmla="val f31"/>
              <a:gd name="f45" fmla="*/ f32 1 f8"/>
              <a:gd name="f46" fmla="?: f27 f38 f37"/>
              <a:gd name="f47" fmla="?: f27 f37 f38"/>
              <a:gd name="f48" fmla="?: f28 f36 f35"/>
              <a:gd name="f49" fmla="*/ f21 f29 1"/>
              <a:gd name="f50" fmla="*/ f7 f29 1"/>
              <a:gd name="f51" fmla="*/ f33 f29 1"/>
              <a:gd name="f52" fmla="*/ f34 f29 1"/>
              <a:gd name="f53" fmla="+- f44 0 f15"/>
              <a:gd name="f54" fmla="+- f43 0 f15"/>
              <a:gd name="f55" fmla="+- f45 0 f2"/>
              <a:gd name="f56" fmla="?: f28 f47 f46"/>
              <a:gd name="f57" fmla="*/ f44 f29 1"/>
              <a:gd name="f58" fmla="*/ f43 f29 1"/>
              <a:gd name="f59" fmla="+- f55 f2 0"/>
              <a:gd name="f60" fmla="+- f44 0 f53"/>
              <a:gd name="f61" fmla="+- f43 0 f54"/>
              <a:gd name="f62" fmla="+- f53 0 f44"/>
              <a:gd name="f63" fmla="+- f54 0 f43"/>
              <a:gd name="f64" fmla="*/ f53 f29 1"/>
              <a:gd name="f65" fmla="*/ f54 f29 1"/>
              <a:gd name="f66" fmla="*/ f59 f8 1"/>
              <a:gd name="f67" fmla="abs f60"/>
              <a:gd name="f68" fmla="?: f60 0 f1"/>
              <a:gd name="f69" fmla="?: f60 f1 0"/>
              <a:gd name="f70" fmla="?: f60 f39 f40"/>
              <a:gd name="f71" fmla="abs f61"/>
              <a:gd name="f72" fmla="abs f62"/>
              <a:gd name="f73" fmla="?: f61 f16 f2"/>
              <a:gd name="f74" fmla="?: f61 f2 f16"/>
              <a:gd name="f75" fmla="?: f61 f3 f2"/>
              <a:gd name="f76" fmla="?: f61 f2 f3"/>
              <a:gd name="f77" fmla="abs f63"/>
              <a:gd name="f78" fmla="?: f63 f16 f2"/>
              <a:gd name="f79" fmla="?: f63 f2 f16"/>
              <a:gd name="f80" fmla="?: f63 f42 f41"/>
              <a:gd name="f81" fmla="?: f63 f41 f42"/>
              <a:gd name="f82" fmla="*/ f66 1 f1"/>
              <a:gd name="f83" fmla="?: f28 f69 f68"/>
              <a:gd name="f84" fmla="?: f28 f68 f69"/>
              <a:gd name="f85" fmla="?: f61 f76 f75"/>
              <a:gd name="f86" fmla="?: f61 f75 f76"/>
              <a:gd name="f87" fmla="?: f62 f74 f73"/>
              <a:gd name="f88" fmla="?: f27 f80 f81"/>
              <a:gd name="f89" fmla="?: f27 f78 f79"/>
              <a:gd name="f90" fmla="*/ f67 f29 1"/>
              <a:gd name="f91" fmla="*/ f71 f29 1"/>
              <a:gd name="f92" fmla="*/ f72 f29 1"/>
              <a:gd name="f93" fmla="*/ f77 f29 1"/>
              <a:gd name="f94" fmla="+- 0 0 f82"/>
              <a:gd name="f95" fmla="?: f60 f83 f84"/>
              <a:gd name="f96" fmla="?: f62 f86 f85"/>
              <a:gd name="f97" fmla="+- 0 0 f94"/>
              <a:gd name="f98" fmla="*/ f97 f1 1"/>
              <a:gd name="f99" fmla="*/ f98 1 f8"/>
              <a:gd name="f100" fmla="+- f99 0 f2"/>
              <a:gd name="f101" fmla="cos 1 f100"/>
              <a:gd name="f102" fmla="+- 0 0 f101"/>
              <a:gd name="f103" fmla="+- 0 0 f102"/>
              <a:gd name="f104" fmla="val f103"/>
              <a:gd name="f105" fmla="+- 0 0 f104"/>
              <a:gd name="f106" fmla="*/ f15 f105 1"/>
              <a:gd name="f107" fmla="*/ f106 3163 1"/>
              <a:gd name="f108" fmla="*/ f107 1 7636"/>
              <a:gd name="f109" fmla="+- f7 f108 0"/>
              <a:gd name="f110" fmla="+- f43 0 f108"/>
              <a:gd name="f111" fmla="+- f44 0 f108"/>
              <a:gd name="f112" fmla="*/ f109 f29 1"/>
              <a:gd name="f113" fmla="*/ f110 f29 1"/>
              <a:gd name="f114" fmla="*/ f111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2" t="f112" r="f113" b="f114"/>
            <a:pathLst>
              <a:path>
                <a:moveTo>
                  <a:pt x="f49" y="f50"/>
                </a:moveTo>
                <a:arcTo wR="f51" hR="f52" stAng="f56" swAng="f48"/>
                <a:lnTo>
                  <a:pt x="f50" y="f64"/>
                </a:lnTo>
                <a:arcTo wR="f52" hR="f90" stAng="f95" swAng="f70"/>
                <a:lnTo>
                  <a:pt x="f65" y="f57"/>
                </a:lnTo>
                <a:arcTo wR="f91" hR="f92" stAng="f96" swAng="f87"/>
                <a:lnTo>
                  <a:pt x="f58" y="f49"/>
                </a:lnTo>
                <a:arcTo wR="f93" hR="f51" stAng="f88" swAng="f89"/>
                <a:close/>
              </a:path>
            </a:pathLst>
          </a:custGeom>
          <a:solidFill>
            <a:srgbClr val="F2F2F2"/>
          </a:solidFill>
          <a:ln w="25402" cap="flat">
            <a:solidFill>
              <a:srgbClr val="F2F2F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/>
            </a:endParaRPr>
          </a:p>
        </p:txBody>
      </p:sp>
      <p:grpSp>
        <p:nvGrpSpPr>
          <p:cNvPr id="22" name="群組 1023"/>
          <p:cNvGrpSpPr/>
          <p:nvPr/>
        </p:nvGrpSpPr>
        <p:grpSpPr>
          <a:xfrm>
            <a:off x="1339093" y="1422815"/>
            <a:ext cx="5258256" cy="885998"/>
            <a:chOff x="1339093" y="1422815"/>
            <a:chExt cx="5258256" cy="885998"/>
          </a:xfrm>
        </p:grpSpPr>
        <p:sp>
          <p:nvSpPr>
            <p:cNvPr id="23" name="圓角矩形 11"/>
            <p:cNvSpPr/>
            <p:nvPr/>
          </p:nvSpPr>
          <p:spPr>
            <a:xfrm>
              <a:off x="1339093" y="1428530"/>
              <a:ext cx="2097999" cy="237926"/>
            </a:xfrm>
            <a:custGeom>
              <a:avLst>
                <a:gd name="f10" fmla="val 3459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459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4" name="圓角矩形 14"/>
            <p:cNvSpPr/>
            <p:nvPr/>
          </p:nvSpPr>
          <p:spPr>
            <a:xfrm>
              <a:off x="1339093" y="2070887"/>
              <a:ext cx="2097999" cy="237926"/>
            </a:xfrm>
            <a:custGeom>
              <a:avLst>
                <a:gd name="f10" fmla="val 2306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306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5" name="圓角矩形 15"/>
            <p:cNvSpPr/>
            <p:nvPr/>
          </p:nvSpPr>
          <p:spPr>
            <a:xfrm>
              <a:off x="4499350" y="1422815"/>
              <a:ext cx="2097999" cy="237926"/>
            </a:xfrm>
            <a:custGeom>
              <a:avLst>
                <a:gd name="f10" fmla="val 216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16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6" name="圓角矩形 16"/>
            <p:cNvSpPr/>
            <p:nvPr/>
          </p:nvSpPr>
          <p:spPr>
            <a:xfrm>
              <a:off x="4492739" y="2070887"/>
              <a:ext cx="2097999" cy="237926"/>
            </a:xfrm>
            <a:custGeom>
              <a:avLst>
                <a:gd name="f10" fmla="val 3027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027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27" name="矩形 7"/>
          <p:cNvSpPr/>
          <p:nvPr/>
        </p:nvSpPr>
        <p:spPr>
          <a:xfrm>
            <a:off x="404667" y="702734"/>
            <a:ext cx="6277008" cy="169533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緊急集合點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若發生地震／火災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住家外：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住家旁小公園的花圃 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○○國小旁的大樹邊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若發生颱洪／坡地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自家公寓頂樓公共區域 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安全的公園綠地或空地</a:t>
            </a:r>
            <a:endParaRPr lang="en-US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28" name="矩形 4"/>
          <p:cNvSpPr/>
          <p:nvPr/>
        </p:nvSpPr>
        <p:spPr>
          <a:xfrm>
            <a:off x="393402" y="6463372"/>
            <a:ext cx="6288264" cy="218521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教育局的小叮嚀</a:t>
            </a:r>
          </a:p>
          <a:p>
            <a:pPr marL="295278" marR="0" lvl="0" indent="-295278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一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緊急集合點：小規模災害（如火災、小震災）時，家人可在住家外的適當地點（如家旁的小綠地）集合，但大規模災害時，可能住家附近都不太安全，家人就必須在稍遠的社區外（如學校、公園）集合。</a:t>
            </a:r>
          </a:p>
          <a:p>
            <a:pPr marL="295278" marR="0" lvl="0" indent="-295278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二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緊急聯絡人：小災害時，本地的親友可以協助，但大災害發生時，可能就需要外地的親友幫忙。</a:t>
            </a:r>
          </a:p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三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為避免個資外洩，僅填緊急聯絡人的稱謂，不填真實姓名。</a:t>
            </a: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266703" marR="0" lvl="0" indent="-266703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四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)1991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報平安留言平台操作方式，請逕上內政部消防署網站瀏覽。 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(https://www.1991.tw/1991_MsgBoard/login.jsp)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。</a:t>
            </a:r>
          </a:p>
        </p:txBody>
      </p:sp>
      <p:sp>
        <p:nvSpPr>
          <p:cNvPr id="29" name="矩形 5"/>
          <p:cNvSpPr/>
          <p:nvPr/>
        </p:nvSpPr>
        <p:spPr>
          <a:xfrm>
            <a:off x="1905573" y="179515"/>
            <a:ext cx="1980032" cy="52321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家庭防災卡</a:t>
            </a:r>
            <a:endParaRPr lang="en-US" sz="2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0" name="矩形 6"/>
          <p:cNvSpPr/>
          <p:nvPr/>
        </p:nvSpPr>
        <p:spPr>
          <a:xfrm>
            <a:off x="4592226" y="212250"/>
            <a:ext cx="2016224" cy="106182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班 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級： 　 年 　 班</a:t>
            </a: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學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座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號：</a:t>
            </a: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100" b="0" i="0" u="none" strike="noStrike" kern="1200" cap="none" spc="0" baseline="0">
                <a:solidFill>
                  <a:srgbClr val="BFBFBF"/>
                </a:solidFill>
                <a:uFillTx/>
                <a:latin typeface="微軟正黑體" pitchFamily="34"/>
                <a:ea typeface="微軟正黑體" pitchFamily="34"/>
              </a:rPr>
              <a:t>註：可依實際需求增列如姓名。</a:t>
            </a:r>
            <a:endParaRPr lang="en-US" sz="1100" b="0" i="0" u="none" strike="noStrike" kern="1200" cap="none" spc="0" baseline="0">
              <a:solidFill>
                <a:srgbClr val="BFBFB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1" name="矩形 1027"/>
          <p:cNvSpPr/>
          <p:nvPr/>
        </p:nvSpPr>
        <p:spPr>
          <a:xfrm>
            <a:off x="409523" y="5434882"/>
            <a:ext cx="6032552" cy="102848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1991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留言平台預約電話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02-2345-6789</a:t>
            </a:r>
            <a:endParaRPr lang="zh-TW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361946" marR="0" lvl="0" indent="-361946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註：約定電話為方便親友記憶使用，事先約定好的電話號碼，以家戶電話（含區域號碼）或手機號碼為佳。如為市話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02-2344-xxxx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，請按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022344xxxx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，如為行動電話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0912-345-xxx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，請按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0912345xxx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。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2" name="矩形 1028"/>
          <p:cNvSpPr/>
          <p:nvPr/>
        </p:nvSpPr>
        <p:spPr>
          <a:xfrm>
            <a:off x="404667" y="5050212"/>
            <a:ext cx="6203792" cy="47705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61946" marR="0" lvl="0" indent="-361946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註：避難收容處所及防災公園資訊可至「臺北市防災資訊網」／避難收容資訊查詢（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https://www.eoc.gov.taipei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），或可掃瞄右上方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QR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碼查詢。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Calibri"/>
              <a:ea typeface="新細明體"/>
            </a:endParaRPr>
          </a:p>
        </p:txBody>
      </p:sp>
      <p:grpSp>
        <p:nvGrpSpPr>
          <p:cNvPr id="33" name="群組 1032"/>
          <p:cNvGrpSpPr/>
          <p:nvPr/>
        </p:nvGrpSpPr>
        <p:grpSpPr>
          <a:xfrm>
            <a:off x="623401" y="364178"/>
            <a:ext cx="1005401" cy="338556"/>
            <a:chOff x="623401" y="364178"/>
            <a:chExt cx="1005401" cy="338556"/>
          </a:xfrm>
        </p:grpSpPr>
        <p:sp>
          <p:nvSpPr>
            <p:cNvPr id="34" name="矩形 10"/>
            <p:cNvSpPr/>
            <p:nvPr/>
          </p:nvSpPr>
          <p:spPr>
            <a:xfrm>
              <a:off x="623401" y="364178"/>
              <a:ext cx="1005401" cy="338556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600" b="0" i="0" u="none" strike="noStrike" kern="1200" cap="none" spc="0" baseline="0">
                  <a:solidFill>
                    <a:srgbClr val="7F7F7F"/>
                  </a:solidFill>
                  <a:uFillTx/>
                  <a:latin typeface="微軟正黑體" pitchFamily="34"/>
                  <a:ea typeface="微軟正黑體" pitchFamily="34"/>
                </a:rPr>
                <a:t>填寫範例</a:t>
              </a:r>
              <a:endPara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35" name="圓角矩形 1030"/>
            <p:cNvSpPr/>
            <p:nvPr/>
          </p:nvSpPr>
          <p:spPr>
            <a:xfrm>
              <a:off x="625577" y="364178"/>
              <a:ext cx="1003215" cy="338556"/>
            </a:xfrm>
            <a:custGeom>
              <a:avLst>
                <a:gd name="f10" fmla="val 3600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600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noFill/>
            <a:ln w="12701" cap="flat">
              <a:solidFill>
                <a:srgbClr val="BFBFBF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grpSp>
        <p:nvGrpSpPr>
          <p:cNvPr id="36" name="群組 64"/>
          <p:cNvGrpSpPr/>
          <p:nvPr/>
        </p:nvGrpSpPr>
        <p:grpSpPr>
          <a:xfrm>
            <a:off x="-171404" y="8748467"/>
            <a:ext cx="7158160" cy="557290"/>
            <a:chOff x="-171404" y="8748467"/>
            <a:chExt cx="7158160" cy="557290"/>
          </a:xfrm>
        </p:grpSpPr>
        <p:grpSp>
          <p:nvGrpSpPr>
            <p:cNvPr id="37" name="群組 65"/>
            <p:cNvGrpSpPr/>
            <p:nvPr/>
          </p:nvGrpSpPr>
          <p:grpSpPr>
            <a:xfrm>
              <a:off x="320" y="8763472"/>
              <a:ext cx="6986436" cy="487621"/>
              <a:chOff x="320" y="8763472"/>
              <a:chExt cx="6986436" cy="487621"/>
            </a:xfrm>
          </p:grpSpPr>
          <p:grpSp>
            <p:nvGrpSpPr>
              <p:cNvPr id="38" name="群組 67"/>
              <p:cNvGrpSpPr/>
              <p:nvPr/>
            </p:nvGrpSpPr>
            <p:grpSpPr>
              <a:xfrm>
                <a:off x="2468" y="9006245"/>
                <a:ext cx="6984288" cy="244848"/>
                <a:chOff x="2468" y="9006245"/>
                <a:chExt cx="6984288" cy="244848"/>
              </a:xfrm>
            </p:grpSpPr>
            <p:pic>
              <p:nvPicPr>
                <p:cNvPr id="39" name="Picture 4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>
                <a:xfrm>
                  <a:off x="3492852" y="9007269"/>
                  <a:ext cx="3493904" cy="243824"/>
                </a:xfrm>
                <a:prstGeom prst="rect">
                  <a:avLst/>
                </a:prstGeom>
                <a:noFill/>
                <a:ln cap="flat">
                  <a:noFill/>
                </a:ln>
              </p:spPr>
            </p:pic>
            <p:pic>
              <p:nvPicPr>
                <p:cNvPr id="40" name="Picture 4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>
                <a:xfrm>
                  <a:off x="2468" y="9006245"/>
                  <a:ext cx="3493904" cy="243824"/>
                </a:xfrm>
                <a:prstGeom prst="rect">
                  <a:avLst/>
                </a:prstGeom>
                <a:noFill/>
                <a:ln cap="flat">
                  <a:noFill/>
                </a:ln>
              </p:spPr>
            </p:pic>
          </p:grpSp>
          <p:pic>
            <p:nvPicPr>
              <p:cNvPr id="41" name="Picture 4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>
              <a:xfrm>
                <a:off x="320" y="8764496"/>
                <a:ext cx="3493904" cy="243824"/>
              </a:xfrm>
              <a:prstGeom prst="rect">
                <a:avLst/>
              </a:prstGeom>
              <a:noFill/>
              <a:ln cap="flat">
                <a:noFill/>
              </a:ln>
            </p:spPr>
          </p:pic>
          <p:pic>
            <p:nvPicPr>
              <p:cNvPr id="42" name="Picture 4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>
              <a:xfrm>
                <a:off x="3482245" y="8763472"/>
                <a:ext cx="3493904" cy="243824"/>
              </a:xfrm>
              <a:prstGeom prst="rect">
                <a:avLst/>
              </a:prstGeom>
              <a:noFill/>
              <a:ln cap="flat">
                <a:noFill/>
              </a:ln>
            </p:spPr>
          </p:pic>
        </p:grpSp>
        <p:sp>
          <p:nvSpPr>
            <p:cNvPr id="43" name="矩形 66"/>
            <p:cNvSpPr/>
            <p:nvPr/>
          </p:nvSpPr>
          <p:spPr>
            <a:xfrm>
              <a:off x="-171404" y="8748467"/>
              <a:ext cx="7063685" cy="557290"/>
            </a:xfrm>
            <a:prstGeom prst="rect">
              <a:avLst/>
            </a:prstGeom>
            <a:solidFill>
              <a:srgbClr val="FFFFFF">
                <a:alpha val="45000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pic>
        <p:nvPicPr>
          <p:cNvPr id="44" name="Picture 6" descr="C:\Users\AEAA-61089\Desktop\雙人徐\33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492852" y="627013"/>
            <a:ext cx="1059661" cy="61263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5" name="Picture 5" descr="C:\Users\AEAA-61089\Desktop\雙人徐\34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16631" y="774743"/>
            <a:ext cx="307220" cy="31289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6" name="Picture 5" descr="C:\Users\AEAA-61089\Desktop\雙人徐\34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16631" y="2358914"/>
            <a:ext cx="307220" cy="31289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7" name="Picture 5" descr="C:\Users\AEAA-61089\Desktop\雙人徐\34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36867" y="4002118"/>
            <a:ext cx="307220" cy="31289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8" name="Picture 5" descr="C:\Users\AEAA-61089\Desktop\雙人徐\34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36867" y="5527264"/>
            <a:ext cx="307220" cy="31289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9" name="Picture 5" descr="C:\Users\AEAA-61089\Desktop\雙人徐\34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16631" y="6535381"/>
            <a:ext cx="307220" cy="31289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0" name="Picture 2" descr="C:\Users\AEAA-10674\Desktop\24513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5733260" y="7884368"/>
            <a:ext cx="1008107" cy="79208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3"/>
          <p:cNvGrpSpPr/>
          <p:nvPr/>
        </p:nvGrpSpPr>
        <p:grpSpPr>
          <a:xfrm>
            <a:off x="1603272" y="2697050"/>
            <a:ext cx="4850224" cy="1195933"/>
            <a:chOff x="1603272" y="2697050"/>
            <a:chExt cx="4850224" cy="1195933"/>
          </a:xfrm>
        </p:grpSpPr>
        <p:sp>
          <p:nvSpPr>
            <p:cNvPr id="3" name="圓角矩形 17"/>
            <p:cNvSpPr/>
            <p:nvPr/>
          </p:nvSpPr>
          <p:spPr>
            <a:xfrm>
              <a:off x="1603272" y="2697050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4" name="圓角矩形 20"/>
            <p:cNvSpPr/>
            <p:nvPr/>
          </p:nvSpPr>
          <p:spPr>
            <a:xfrm>
              <a:off x="1603272" y="3016386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5" name="圓角矩形 21"/>
            <p:cNvSpPr/>
            <p:nvPr/>
          </p:nvSpPr>
          <p:spPr>
            <a:xfrm>
              <a:off x="1603272" y="3335722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6" name="圓角矩形 22"/>
            <p:cNvSpPr/>
            <p:nvPr/>
          </p:nvSpPr>
          <p:spPr>
            <a:xfrm>
              <a:off x="1603272" y="3655057"/>
              <a:ext cx="1822527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7" name="圓角矩形 27"/>
            <p:cNvSpPr/>
            <p:nvPr/>
          </p:nvSpPr>
          <p:spPr>
            <a:xfrm>
              <a:off x="4676918" y="2697050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8" name="圓角矩形 28"/>
            <p:cNvSpPr/>
            <p:nvPr/>
          </p:nvSpPr>
          <p:spPr>
            <a:xfrm>
              <a:off x="4676918" y="3016386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9" name="圓角矩形 29"/>
            <p:cNvSpPr/>
            <p:nvPr/>
          </p:nvSpPr>
          <p:spPr>
            <a:xfrm>
              <a:off x="4676918" y="3335722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10" name="圓角矩形 30"/>
            <p:cNvSpPr/>
            <p:nvPr/>
          </p:nvSpPr>
          <p:spPr>
            <a:xfrm>
              <a:off x="4676918" y="3655057"/>
              <a:ext cx="1776578" cy="237926"/>
            </a:xfrm>
            <a:custGeom>
              <a:avLst>
                <a:gd name="f10" fmla="val 288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88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11" name="矩形 8"/>
          <p:cNvSpPr/>
          <p:nvPr/>
        </p:nvSpPr>
        <p:spPr>
          <a:xfrm>
            <a:off x="404667" y="2286905"/>
            <a:ext cx="6192691" cy="169533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緊急聯絡人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本地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　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緊急聯絡人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外縣市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親屬稱謂：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</a:t>
            </a:r>
            <a:r>
              <a:rPr lang="zh-TW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　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親屬稱謂：</a:t>
            </a:r>
            <a:endParaRPr lang="en-US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手機號碼：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手機號號：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日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</a:t>
            </a:r>
            <a:r>
              <a:rPr lang="en-US" sz="18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日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夜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       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夜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grpSp>
        <p:nvGrpSpPr>
          <p:cNvPr id="12" name="群組 1036"/>
          <p:cNvGrpSpPr/>
          <p:nvPr/>
        </p:nvGrpSpPr>
        <p:grpSpPr>
          <a:xfrm>
            <a:off x="1196748" y="4330378"/>
            <a:ext cx="3096341" cy="548813"/>
            <a:chOff x="1196748" y="4330378"/>
            <a:chExt cx="3096341" cy="548813"/>
          </a:xfrm>
        </p:grpSpPr>
        <p:sp>
          <p:nvSpPr>
            <p:cNvPr id="13" name="圓角矩形 38"/>
            <p:cNvSpPr/>
            <p:nvPr/>
          </p:nvSpPr>
          <p:spPr>
            <a:xfrm>
              <a:off x="1196748" y="4330378"/>
              <a:ext cx="3096341" cy="237926"/>
            </a:xfrm>
            <a:custGeom>
              <a:avLst>
                <a:gd name="f10" fmla="val 3459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459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14" name="圓角矩形 39"/>
            <p:cNvSpPr/>
            <p:nvPr/>
          </p:nvSpPr>
          <p:spPr>
            <a:xfrm>
              <a:off x="1196748" y="4641265"/>
              <a:ext cx="3096341" cy="237926"/>
            </a:xfrm>
            <a:custGeom>
              <a:avLst>
                <a:gd name="f10" fmla="val 2306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306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15" name="矩形 9"/>
          <p:cNvSpPr/>
          <p:nvPr/>
        </p:nvSpPr>
        <p:spPr>
          <a:xfrm>
            <a:off x="404667" y="3943093"/>
            <a:ext cx="5040556" cy="105413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離家最近避難收容處所</a:t>
            </a:r>
            <a:r>
              <a:rPr lang="en-US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原災民收容所、緊急避難處所</a:t>
            </a:r>
            <a:r>
              <a:rPr lang="en-US" sz="900" b="1" i="0" u="none" strike="noStrike" kern="1200" cap="none" spc="0" baseline="0">
                <a:solidFill>
                  <a:srgbClr val="0000FF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地點：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電話：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grpSp>
        <p:nvGrpSpPr>
          <p:cNvPr id="16" name="群組 1035"/>
          <p:cNvGrpSpPr/>
          <p:nvPr/>
        </p:nvGrpSpPr>
        <p:grpSpPr>
          <a:xfrm>
            <a:off x="4293098" y="4002118"/>
            <a:ext cx="2448269" cy="1093100"/>
            <a:chOff x="4293098" y="4002118"/>
            <a:chExt cx="2448269" cy="1093100"/>
          </a:xfrm>
        </p:grpSpPr>
        <p:pic>
          <p:nvPicPr>
            <p:cNvPr id="17" name="Picture 2" descr="C:\Users\AEAA-61089\Desktop\雙人徐\臺北市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419670" y="4002118"/>
              <a:ext cx="1115001" cy="1009086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18" name="Picture 3" descr="C:\Users\AEAA-61089\Desktop\雙人徐\外縣市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5517233" y="4002118"/>
              <a:ext cx="1092424" cy="986509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19" name="矩形 42"/>
            <p:cNvSpPr/>
            <p:nvPr/>
          </p:nvSpPr>
          <p:spPr>
            <a:xfrm>
              <a:off x="4293098" y="4879777"/>
              <a:ext cx="1368152" cy="21544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臺北市避難收容處所</a:t>
              </a:r>
              <a:endPara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20" name="矩形 43"/>
            <p:cNvSpPr/>
            <p:nvPr/>
          </p:nvSpPr>
          <p:spPr>
            <a:xfrm>
              <a:off x="5373215" y="4864342"/>
              <a:ext cx="1368152" cy="215441"/>
            </a:xfrm>
            <a:prstGeom prst="rect">
              <a:avLst/>
            </a:pr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1" compatLnSpc="1">
              <a:sp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8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外縣市避難收容處所</a:t>
              </a:r>
              <a:endParaRPr lang="en-US" sz="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</p:grpSp>
      <p:sp>
        <p:nvSpPr>
          <p:cNvPr id="21" name="圓角矩形 46"/>
          <p:cNvSpPr/>
          <p:nvPr/>
        </p:nvSpPr>
        <p:spPr>
          <a:xfrm>
            <a:off x="3057698" y="5566858"/>
            <a:ext cx="1728188" cy="237926"/>
          </a:xfrm>
          <a:custGeom>
            <a:avLst>
              <a:gd name="f10" fmla="val 34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3459"/>
              <a:gd name="f11" fmla="abs f4"/>
              <a:gd name="f12" fmla="abs f5"/>
              <a:gd name="f13" fmla="abs f6"/>
              <a:gd name="f14" fmla="*/ f8 1 180"/>
              <a:gd name="f15" fmla="val f10"/>
              <a:gd name="f16" fmla="+- 0 0 f2"/>
              <a:gd name="f17" fmla="?: f11 f4 1"/>
              <a:gd name="f18" fmla="?: f12 f5 1"/>
              <a:gd name="f19" fmla="?: f13 f6 1"/>
              <a:gd name="f20" fmla="*/ f9 f14 1"/>
              <a:gd name="f21" fmla="+- f7 f15 0"/>
              <a:gd name="f22" fmla="*/ f17 1 21600"/>
              <a:gd name="f23" fmla="*/ f18 1 21600"/>
              <a:gd name="f24" fmla="*/ 21600 f17 1"/>
              <a:gd name="f25" fmla="*/ 21600 f18 1"/>
              <a:gd name="f26" fmla="+- 0 0 f20"/>
              <a:gd name="f27" fmla="+- f7 0 f21"/>
              <a:gd name="f28" fmla="+- f21 0 f7"/>
              <a:gd name="f29" fmla="min f23 f22"/>
              <a:gd name="f30" fmla="*/ f24 1 f19"/>
              <a:gd name="f31" fmla="*/ f25 1 f19"/>
              <a:gd name="f32" fmla="*/ f26 f1 1"/>
              <a:gd name="f33" fmla="abs f27"/>
              <a:gd name="f34" fmla="abs f28"/>
              <a:gd name="f35" fmla="?: f27 f16 f2"/>
              <a:gd name="f36" fmla="?: f27 f2 f16"/>
              <a:gd name="f37" fmla="?: f27 f3 f2"/>
              <a:gd name="f38" fmla="?: f27 f2 f3"/>
              <a:gd name="f39" fmla="?: f28 f16 f2"/>
              <a:gd name="f40" fmla="?: f28 f2 f16"/>
              <a:gd name="f41" fmla="?: f27 0 f1"/>
              <a:gd name="f42" fmla="?: f27 f1 0"/>
              <a:gd name="f43" fmla="val f30"/>
              <a:gd name="f44" fmla="val f31"/>
              <a:gd name="f45" fmla="*/ f32 1 f8"/>
              <a:gd name="f46" fmla="?: f27 f38 f37"/>
              <a:gd name="f47" fmla="?: f27 f37 f38"/>
              <a:gd name="f48" fmla="?: f28 f36 f35"/>
              <a:gd name="f49" fmla="*/ f21 f29 1"/>
              <a:gd name="f50" fmla="*/ f7 f29 1"/>
              <a:gd name="f51" fmla="*/ f33 f29 1"/>
              <a:gd name="f52" fmla="*/ f34 f29 1"/>
              <a:gd name="f53" fmla="+- f44 0 f15"/>
              <a:gd name="f54" fmla="+- f43 0 f15"/>
              <a:gd name="f55" fmla="+- f45 0 f2"/>
              <a:gd name="f56" fmla="?: f28 f47 f46"/>
              <a:gd name="f57" fmla="*/ f44 f29 1"/>
              <a:gd name="f58" fmla="*/ f43 f29 1"/>
              <a:gd name="f59" fmla="+- f55 f2 0"/>
              <a:gd name="f60" fmla="+- f44 0 f53"/>
              <a:gd name="f61" fmla="+- f43 0 f54"/>
              <a:gd name="f62" fmla="+- f53 0 f44"/>
              <a:gd name="f63" fmla="+- f54 0 f43"/>
              <a:gd name="f64" fmla="*/ f53 f29 1"/>
              <a:gd name="f65" fmla="*/ f54 f29 1"/>
              <a:gd name="f66" fmla="*/ f59 f8 1"/>
              <a:gd name="f67" fmla="abs f60"/>
              <a:gd name="f68" fmla="?: f60 0 f1"/>
              <a:gd name="f69" fmla="?: f60 f1 0"/>
              <a:gd name="f70" fmla="?: f60 f39 f40"/>
              <a:gd name="f71" fmla="abs f61"/>
              <a:gd name="f72" fmla="abs f62"/>
              <a:gd name="f73" fmla="?: f61 f16 f2"/>
              <a:gd name="f74" fmla="?: f61 f2 f16"/>
              <a:gd name="f75" fmla="?: f61 f3 f2"/>
              <a:gd name="f76" fmla="?: f61 f2 f3"/>
              <a:gd name="f77" fmla="abs f63"/>
              <a:gd name="f78" fmla="?: f63 f16 f2"/>
              <a:gd name="f79" fmla="?: f63 f2 f16"/>
              <a:gd name="f80" fmla="?: f63 f42 f41"/>
              <a:gd name="f81" fmla="?: f63 f41 f42"/>
              <a:gd name="f82" fmla="*/ f66 1 f1"/>
              <a:gd name="f83" fmla="?: f28 f69 f68"/>
              <a:gd name="f84" fmla="?: f28 f68 f69"/>
              <a:gd name="f85" fmla="?: f61 f76 f75"/>
              <a:gd name="f86" fmla="?: f61 f75 f76"/>
              <a:gd name="f87" fmla="?: f62 f74 f73"/>
              <a:gd name="f88" fmla="?: f27 f80 f81"/>
              <a:gd name="f89" fmla="?: f27 f78 f79"/>
              <a:gd name="f90" fmla="*/ f67 f29 1"/>
              <a:gd name="f91" fmla="*/ f71 f29 1"/>
              <a:gd name="f92" fmla="*/ f72 f29 1"/>
              <a:gd name="f93" fmla="*/ f77 f29 1"/>
              <a:gd name="f94" fmla="+- 0 0 f82"/>
              <a:gd name="f95" fmla="?: f60 f83 f84"/>
              <a:gd name="f96" fmla="?: f62 f86 f85"/>
              <a:gd name="f97" fmla="+- 0 0 f94"/>
              <a:gd name="f98" fmla="*/ f97 f1 1"/>
              <a:gd name="f99" fmla="*/ f98 1 f8"/>
              <a:gd name="f100" fmla="+- f99 0 f2"/>
              <a:gd name="f101" fmla="cos 1 f100"/>
              <a:gd name="f102" fmla="+- 0 0 f101"/>
              <a:gd name="f103" fmla="+- 0 0 f102"/>
              <a:gd name="f104" fmla="val f103"/>
              <a:gd name="f105" fmla="+- 0 0 f104"/>
              <a:gd name="f106" fmla="*/ f15 f105 1"/>
              <a:gd name="f107" fmla="*/ f106 3163 1"/>
              <a:gd name="f108" fmla="*/ f107 1 7636"/>
              <a:gd name="f109" fmla="+- f7 f108 0"/>
              <a:gd name="f110" fmla="+- f43 0 f108"/>
              <a:gd name="f111" fmla="+- f44 0 f108"/>
              <a:gd name="f112" fmla="*/ f109 f29 1"/>
              <a:gd name="f113" fmla="*/ f110 f29 1"/>
              <a:gd name="f114" fmla="*/ f111 f2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2" t="f112" r="f113" b="f114"/>
            <a:pathLst>
              <a:path>
                <a:moveTo>
                  <a:pt x="f49" y="f50"/>
                </a:moveTo>
                <a:arcTo wR="f51" hR="f52" stAng="f56" swAng="f48"/>
                <a:lnTo>
                  <a:pt x="f50" y="f64"/>
                </a:lnTo>
                <a:arcTo wR="f52" hR="f90" stAng="f95" swAng="f70"/>
                <a:lnTo>
                  <a:pt x="f65" y="f57"/>
                </a:lnTo>
                <a:arcTo wR="f91" hR="f92" stAng="f96" swAng="f87"/>
                <a:lnTo>
                  <a:pt x="f58" y="f49"/>
                </a:lnTo>
                <a:arcTo wR="f93" hR="f51" stAng="f88" swAng="f89"/>
                <a:close/>
              </a:path>
            </a:pathLst>
          </a:custGeom>
          <a:solidFill>
            <a:srgbClr val="F2F2F2"/>
          </a:solidFill>
          <a:ln w="25402" cap="flat">
            <a:solidFill>
              <a:srgbClr val="F2F2F2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  <a:ea typeface="新細明體"/>
            </a:endParaRPr>
          </a:p>
        </p:txBody>
      </p:sp>
      <p:grpSp>
        <p:nvGrpSpPr>
          <p:cNvPr id="22" name="群組 1023"/>
          <p:cNvGrpSpPr/>
          <p:nvPr/>
        </p:nvGrpSpPr>
        <p:grpSpPr>
          <a:xfrm>
            <a:off x="1339093" y="1422815"/>
            <a:ext cx="5258256" cy="885998"/>
            <a:chOff x="1339093" y="1422815"/>
            <a:chExt cx="5258256" cy="885998"/>
          </a:xfrm>
        </p:grpSpPr>
        <p:sp>
          <p:nvSpPr>
            <p:cNvPr id="23" name="圓角矩形 11"/>
            <p:cNvSpPr/>
            <p:nvPr/>
          </p:nvSpPr>
          <p:spPr>
            <a:xfrm>
              <a:off x="1339093" y="1428530"/>
              <a:ext cx="2097999" cy="237926"/>
            </a:xfrm>
            <a:custGeom>
              <a:avLst>
                <a:gd name="f10" fmla="val 3459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459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4" name="圓角矩形 14"/>
            <p:cNvSpPr/>
            <p:nvPr/>
          </p:nvSpPr>
          <p:spPr>
            <a:xfrm>
              <a:off x="1339093" y="2070887"/>
              <a:ext cx="2097999" cy="237926"/>
            </a:xfrm>
            <a:custGeom>
              <a:avLst>
                <a:gd name="f10" fmla="val 2306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306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5" name="圓角矩形 15"/>
            <p:cNvSpPr/>
            <p:nvPr/>
          </p:nvSpPr>
          <p:spPr>
            <a:xfrm>
              <a:off x="4499350" y="1422815"/>
              <a:ext cx="2097999" cy="237926"/>
            </a:xfrm>
            <a:custGeom>
              <a:avLst>
                <a:gd name="f10" fmla="val 2162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2162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  <p:sp>
          <p:nvSpPr>
            <p:cNvPr id="26" name="圓角矩形 16"/>
            <p:cNvSpPr/>
            <p:nvPr/>
          </p:nvSpPr>
          <p:spPr>
            <a:xfrm>
              <a:off x="4492739" y="2070887"/>
              <a:ext cx="2097999" cy="237926"/>
            </a:xfrm>
            <a:custGeom>
              <a:avLst>
                <a:gd name="f10" fmla="val 3027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3027"/>
                <a:gd name="f11" fmla="abs f4"/>
                <a:gd name="f12" fmla="abs f5"/>
                <a:gd name="f13" fmla="abs f6"/>
                <a:gd name="f14" fmla="*/ f8 1 180"/>
                <a:gd name="f15" fmla="val f10"/>
                <a:gd name="f16" fmla="+- 0 0 f2"/>
                <a:gd name="f17" fmla="?: f11 f4 1"/>
                <a:gd name="f18" fmla="?: f12 f5 1"/>
                <a:gd name="f19" fmla="?: f13 f6 1"/>
                <a:gd name="f20" fmla="*/ f9 f14 1"/>
                <a:gd name="f21" fmla="+- f7 f15 0"/>
                <a:gd name="f22" fmla="*/ f17 1 21600"/>
                <a:gd name="f23" fmla="*/ f18 1 21600"/>
                <a:gd name="f24" fmla="*/ 21600 f17 1"/>
                <a:gd name="f25" fmla="*/ 21600 f18 1"/>
                <a:gd name="f26" fmla="+- 0 0 f20"/>
                <a:gd name="f27" fmla="+- f7 0 f21"/>
                <a:gd name="f28" fmla="+- f21 0 f7"/>
                <a:gd name="f29" fmla="min f23 f22"/>
                <a:gd name="f30" fmla="*/ f24 1 f19"/>
                <a:gd name="f31" fmla="*/ f25 1 f19"/>
                <a:gd name="f32" fmla="*/ f26 f1 1"/>
                <a:gd name="f33" fmla="abs f27"/>
                <a:gd name="f34" fmla="abs f28"/>
                <a:gd name="f35" fmla="?: f27 f16 f2"/>
                <a:gd name="f36" fmla="?: f27 f2 f16"/>
                <a:gd name="f37" fmla="?: f27 f3 f2"/>
                <a:gd name="f38" fmla="?: f27 f2 f3"/>
                <a:gd name="f39" fmla="?: f28 f16 f2"/>
                <a:gd name="f40" fmla="?: f28 f2 f16"/>
                <a:gd name="f41" fmla="?: f27 0 f1"/>
                <a:gd name="f42" fmla="?: f27 f1 0"/>
                <a:gd name="f43" fmla="val f30"/>
                <a:gd name="f44" fmla="val f31"/>
                <a:gd name="f45" fmla="*/ f32 1 f8"/>
                <a:gd name="f46" fmla="?: f27 f38 f37"/>
                <a:gd name="f47" fmla="?: f27 f37 f38"/>
                <a:gd name="f48" fmla="?: f28 f36 f35"/>
                <a:gd name="f49" fmla="*/ f21 f29 1"/>
                <a:gd name="f50" fmla="*/ f7 f29 1"/>
                <a:gd name="f51" fmla="*/ f33 f29 1"/>
                <a:gd name="f52" fmla="*/ f34 f29 1"/>
                <a:gd name="f53" fmla="+- f44 0 f15"/>
                <a:gd name="f54" fmla="+- f43 0 f15"/>
                <a:gd name="f55" fmla="+- f45 0 f2"/>
                <a:gd name="f56" fmla="?: f28 f47 f46"/>
                <a:gd name="f57" fmla="*/ f44 f29 1"/>
                <a:gd name="f58" fmla="*/ f43 f29 1"/>
                <a:gd name="f59" fmla="+- f55 f2 0"/>
                <a:gd name="f60" fmla="+- f44 0 f53"/>
                <a:gd name="f61" fmla="+- f43 0 f54"/>
                <a:gd name="f62" fmla="+- f53 0 f44"/>
                <a:gd name="f63" fmla="+- f54 0 f43"/>
                <a:gd name="f64" fmla="*/ f53 f29 1"/>
                <a:gd name="f65" fmla="*/ f54 f29 1"/>
                <a:gd name="f66" fmla="*/ f59 f8 1"/>
                <a:gd name="f67" fmla="abs f60"/>
                <a:gd name="f68" fmla="?: f60 0 f1"/>
                <a:gd name="f69" fmla="?: f60 f1 0"/>
                <a:gd name="f70" fmla="?: f60 f39 f40"/>
                <a:gd name="f71" fmla="abs f61"/>
                <a:gd name="f72" fmla="abs f62"/>
                <a:gd name="f73" fmla="?: f61 f16 f2"/>
                <a:gd name="f74" fmla="?: f61 f2 f16"/>
                <a:gd name="f75" fmla="?: f61 f3 f2"/>
                <a:gd name="f76" fmla="?: f61 f2 f3"/>
                <a:gd name="f77" fmla="abs f63"/>
                <a:gd name="f78" fmla="?: f63 f16 f2"/>
                <a:gd name="f79" fmla="?: f63 f2 f16"/>
                <a:gd name="f80" fmla="?: f63 f42 f41"/>
                <a:gd name="f81" fmla="?: f63 f41 f42"/>
                <a:gd name="f82" fmla="*/ f66 1 f1"/>
                <a:gd name="f83" fmla="?: f28 f69 f68"/>
                <a:gd name="f84" fmla="?: f28 f68 f69"/>
                <a:gd name="f85" fmla="?: f61 f76 f75"/>
                <a:gd name="f86" fmla="?: f61 f75 f76"/>
                <a:gd name="f87" fmla="?: f62 f74 f73"/>
                <a:gd name="f88" fmla="?: f27 f80 f81"/>
                <a:gd name="f89" fmla="?: f27 f78 f79"/>
                <a:gd name="f90" fmla="*/ f67 f29 1"/>
                <a:gd name="f91" fmla="*/ f71 f29 1"/>
                <a:gd name="f92" fmla="*/ f72 f29 1"/>
                <a:gd name="f93" fmla="*/ f77 f29 1"/>
                <a:gd name="f94" fmla="+- 0 0 f82"/>
                <a:gd name="f95" fmla="?: f60 f83 f84"/>
                <a:gd name="f96" fmla="?: f62 f86 f85"/>
                <a:gd name="f97" fmla="+- 0 0 f94"/>
                <a:gd name="f98" fmla="*/ f97 f1 1"/>
                <a:gd name="f99" fmla="*/ f98 1 f8"/>
                <a:gd name="f100" fmla="+- f99 0 f2"/>
                <a:gd name="f101" fmla="cos 1 f100"/>
                <a:gd name="f102" fmla="+- 0 0 f101"/>
                <a:gd name="f103" fmla="+- 0 0 f102"/>
                <a:gd name="f104" fmla="val f103"/>
                <a:gd name="f105" fmla="+- 0 0 f104"/>
                <a:gd name="f106" fmla="*/ f15 f105 1"/>
                <a:gd name="f107" fmla="*/ f106 3163 1"/>
                <a:gd name="f108" fmla="*/ f107 1 7636"/>
                <a:gd name="f109" fmla="+- f7 f108 0"/>
                <a:gd name="f110" fmla="+- f43 0 f108"/>
                <a:gd name="f111" fmla="+- f44 0 f108"/>
                <a:gd name="f112" fmla="*/ f109 f29 1"/>
                <a:gd name="f113" fmla="*/ f110 f29 1"/>
                <a:gd name="f114" fmla="*/ f111 f2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12" t="f112" r="f113" b="f114"/>
              <a:pathLst>
                <a:path>
                  <a:moveTo>
                    <a:pt x="f49" y="f50"/>
                  </a:moveTo>
                  <a:arcTo wR="f51" hR="f52" stAng="f56" swAng="f48"/>
                  <a:lnTo>
                    <a:pt x="f50" y="f64"/>
                  </a:lnTo>
                  <a:arcTo wR="f52" hR="f90" stAng="f95" swAng="f70"/>
                  <a:lnTo>
                    <a:pt x="f65" y="f57"/>
                  </a:lnTo>
                  <a:arcTo wR="f91" hR="f92" stAng="f96" swAng="f87"/>
                  <a:lnTo>
                    <a:pt x="f58" y="f49"/>
                  </a:lnTo>
                  <a:arcTo wR="f93" hR="f51" stAng="f88" swAng="f89"/>
                  <a:close/>
                </a:path>
              </a:pathLst>
            </a:custGeom>
            <a:solidFill>
              <a:srgbClr val="F2F2F2"/>
            </a:solidFill>
            <a:ln w="25402" cap="flat">
              <a:solidFill>
                <a:srgbClr val="F2F2F2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sp>
        <p:nvSpPr>
          <p:cNvPr id="27" name="矩形 7"/>
          <p:cNvSpPr/>
          <p:nvPr/>
        </p:nvSpPr>
        <p:spPr>
          <a:xfrm>
            <a:off x="404667" y="702734"/>
            <a:ext cx="6277008" cy="169533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緊急集合點</a:t>
            </a: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若發生地震／火災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住家外：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           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  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endParaRPr lang="en-US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若發生颱洪／坡地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             </a:t>
            </a:r>
            <a:r>
              <a:rPr lang="zh-TW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en-US" sz="16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社區外：</a:t>
            </a:r>
            <a:endParaRPr lang="en-US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28" name="矩形 4"/>
          <p:cNvSpPr/>
          <p:nvPr/>
        </p:nvSpPr>
        <p:spPr>
          <a:xfrm>
            <a:off x="393402" y="6463372"/>
            <a:ext cx="6288264" cy="218521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教育局的小叮嚀</a:t>
            </a:r>
          </a:p>
          <a:p>
            <a:pPr marL="295278" marR="0" lvl="0" indent="-295278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一</a:t>
            </a: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緊急集合點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：小規模災害（如火災、小震災）時，家人可在住家外的適當地點（如家旁的小綠地）集合，但大規模災害時，可能住家附近都不太安全，家人就必須在稍遠的社區外（如學校、公園）集合。</a:t>
            </a:r>
          </a:p>
          <a:p>
            <a:pPr marL="295278" marR="0" lvl="0" indent="-295278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二</a:t>
            </a:r>
            <a:r>
              <a:rPr lang="en-US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緊急聯絡人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：小災害時，本地的親友可以協助，但大災害發生時，可能就需要外地的親友幫忙。</a:t>
            </a:r>
          </a:p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i="0" u="sng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1" i="0" u="sng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三</a:t>
            </a:r>
            <a:r>
              <a:rPr lang="en-US" sz="1400" b="1" i="0" u="sng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1" i="0" u="sng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為避免個資外洩，僅填緊急聯絡人的稱謂，不填真實姓名。</a:t>
            </a:r>
            <a:endParaRPr lang="en-US" sz="1400" b="1" i="0" u="sng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266703" marR="0" lvl="0" indent="-266703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四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)1991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報平安留言平台操作方式，請逕上內政部消防署網站瀏覽。 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(https://www.1991.tw/1991_MsgBoard/login.jsp)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。</a:t>
            </a:r>
          </a:p>
        </p:txBody>
      </p:sp>
      <p:sp>
        <p:nvSpPr>
          <p:cNvPr id="29" name="矩形 5"/>
          <p:cNvSpPr/>
          <p:nvPr/>
        </p:nvSpPr>
        <p:spPr>
          <a:xfrm>
            <a:off x="1905573" y="179515"/>
            <a:ext cx="1980032" cy="52321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家庭防災卡</a:t>
            </a:r>
            <a:endParaRPr lang="en-US" sz="28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0" name="矩形 6"/>
          <p:cNvSpPr/>
          <p:nvPr/>
        </p:nvSpPr>
        <p:spPr>
          <a:xfrm>
            <a:off x="4592226" y="212250"/>
            <a:ext cx="2016224" cy="55399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班 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級： 　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年 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　 班</a:t>
            </a: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914400" rtl="0" fontAlgn="auto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座</a:t>
            </a:r>
            <a:r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</a:t>
            </a:r>
            <a:r>
              <a:rPr lang="zh-TW" sz="1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號：</a:t>
            </a: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1" name="矩形 1027"/>
          <p:cNvSpPr/>
          <p:nvPr/>
        </p:nvSpPr>
        <p:spPr>
          <a:xfrm>
            <a:off x="409523" y="5434882"/>
            <a:ext cx="6032552" cy="102848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1991</a:t>
            </a:r>
            <a:r>
              <a:rPr lang="zh-TW" sz="1800" b="0" i="0" u="none" strike="noStrike" kern="1200" cap="none" spc="0" baseline="0">
                <a:solidFill>
                  <a:srgbClr val="C00000"/>
                </a:solidFill>
                <a:uFillTx/>
                <a:latin typeface="微軟正黑體" pitchFamily="34"/>
                <a:ea typeface="微軟正黑體" pitchFamily="34"/>
              </a:rPr>
              <a:t>留言平台預約電話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：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  <a:endParaRPr lang="zh-TW" sz="16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361946" marR="0" lvl="0" indent="-361946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註：約定電話為方便親友記憶使用，事先約定好的電話號碼，以家戶電話（含區域號碼）或手機號碼為佳。如為市話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02-2344-xxxx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，請按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022344xxxx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，如為行動電話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0912-345-xxx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，請按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0912345xxx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。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32" name="矩形 1028"/>
          <p:cNvSpPr/>
          <p:nvPr/>
        </p:nvSpPr>
        <p:spPr>
          <a:xfrm>
            <a:off x="404667" y="5050212"/>
            <a:ext cx="6203792" cy="47705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61946" marR="0" lvl="0" indent="-361946" algn="l" defTabSz="914400" rtl="0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註：避難收容處所及防災公園資訊可至「臺北市防災資訊網」／避難收容資訊查詢（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https://www.eoc.gov.taipei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），或可掃瞄右上方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QR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碼查詢。</a:t>
            </a:r>
            <a:endParaRPr lang="en-US" sz="1400" b="0" i="0" u="none" strike="noStrike" kern="1200" cap="none" spc="0" baseline="0">
              <a:solidFill>
                <a:srgbClr val="7F7F7F"/>
              </a:solidFill>
              <a:uFillTx/>
              <a:latin typeface="Calibri"/>
              <a:ea typeface="新細明體"/>
            </a:endParaRPr>
          </a:p>
        </p:txBody>
      </p:sp>
      <p:grpSp>
        <p:nvGrpSpPr>
          <p:cNvPr id="33" name="群組 64"/>
          <p:cNvGrpSpPr/>
          <p:nvPr/>
        </p:nvGrpSpPr>
        <p:grpSpPr>
          <a:xfrm>
            <a:off x="-171404" y="8748467"/>
            <a:ext cx="7158160" cy="557290"/>
            <a:chOff x="-171404" y="8748467"/>
            <a:chExt cx="7158160" cy="557290"/>
          </a:xfrm>
        </p:grpSpPr>
        <p:grpSp>
          <p:nvGrpSpPr>
            <p:cNvPr id="34" name="群組 65"/>
            <p:cNvGrpSpPr/>
            <p:nvPr/>
          </p:nvGrpSpPr>
          <p:grpSpPr>
            <a:xfrm>
              <a:off x="320" y="8763472"/>
              <a:ext cx="6986436" cy="487621"/>
              <a:chOff x="320" y="8763472"/>
              <a:chExt cx="6986436" cy="487621"/>
            </a:xfrm>
          </p:grpSpPr>
          <p:grpSp>
            <p:nvGrpSpPr>
              <p:cNvPr id="35" name="群組 67"/>
              <p:cNvGrpSpPr/>
              <p:nvPr/>
            </p:nvGrpSpPr>
            <p:grpSpPr>
              <a:xfrm>
                <a:off x="2468" y="9006245"/>
                <a:ext cx="6984288" cy="244848"/>
                <a:chOff x="2468" y="9006245"/>
                <a:chExt cx="6984288" cy="244848"/>
              </a:xfrm>
            </p:grpSpPr>
            <p:pic>
              <p:nvPicPr>
                <p:cNvPr id="36" name="Picture 4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>
                <a:xfrm>
                  <a:off x="3492852" y="9007269"/>
                  <a:ext cx="3493904" cy="243824"/>
                </a:xfrm>
                <a:prstGeom prst="rect">
                  <a:avLst/>
                </a:prstGeom>
                <a:noFill/>
                <a:ln cap="flat">
                  <a:noFill/>
                </a:ln>
              </p:spPr>
            </p:pic>
            <p:pic>
              <p:nvPicPr>
                <p:cNvPr id="37" name="Picture 4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>
                <a:xfrm>
                  <a:off x="2468" y="9006245"/>
                  <a:ext cx="3493904" cy="243824"/>
                </a:xfrm>
                <a:prstGeom prst="rect">
                  <a:avLst/>
                </a:prstGeom>
                <a:noFill/>
                <a:ln cap="flat">
                  <a:noFill/>
                </a:ln>
              </p:spPr>
            </p:pic>
          </p:grpSp>
          <p:pic>
            <p:nvPicPr>
              <p:cNvPr id="38" name="Picture 4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>
              <a:xfrm>
                <a:off x="320" y="8764496"/>
                <a:ext cx="3493904" cy="243824"/>
              </a:xfrm>
              <a:prstGeom prst="rect">
                <a:avLst/>
              </a:prstGeom>
              <a:noFill/>
              <a:ln cap="flat">
                <a:noFill/>
              </a:ln>
            </p:spPr>
          </p:pic>
          <p:pic>
            <p:nvPicPr>
              <p:cNvPr id="39" name="Picture 4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>
              <a:xfrm>
                <a:off x="3482245" y="8763472"/>
                <a:ext cx="3493904" cy="243824"/>
              </a:xfrm>
              <a:prstGeom prst="rect">
                <a:avLst/>
              </a:prstGeom>
              <a:noFill/>
              <a:ln cap="flat">
                <a:noFill/>
              </a:ln>
            </p:spPr>
          </p:pic>
        </p:grpSp>
        <p:sp>
          <p:nvSpPr>
            <p:cNvPr id="40" name="矩形 66"/>
            <p:cNvSpPr/>
            <p:nvPr/>
          </p:nvSpPr>
          <p:spPr>
            <a:xfrm>
              <a:off x="-171404" y="8748467"/>
              <a:ext cx="7063685" cy="557290"/>
            </a:xfrm>
            <a:prstGeom prst="rect">
              <a:avLst/>
            </a:prstGeom>
            <a:solidFill>
              <a:srgbClr val="FFFFFF">
                <a:alpha val="45000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ea typeface="新細明體"/>
              </a:endParaRPr>
            </a:p>
          </p:txBody>
        </p:sp>
      </p:grpSp>
      <p:pic>
        <p:nvPicPr>
          <p:cNvPr id="41" name="Picture 2" descr="C:\Users\AEAA-10674\Desktop\24513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733260" y="7884368"/>
            <a:ext cx="1008107" cy="79208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644</Words>
  <Application>Microsoft Office PowerPoint</Application>
  <PresentationFormat>寬螢幕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AEAA-61089</dc:creator>
  <cp:lastModifiedBy>jason090401</cp:lastModifiedBy>
  <cp:revision>32</cp:revision>
  <cp:lastPrinted>2019-09-23T07:28:53Z</cp:lastPrinted>
  <dcterms:created xsi:type="dcterms:W3CDTF">2019-09-23T02:32:11Z</dcterms:created>
  <dcterms:modified xsi:type="dcterms:W3CDTF">2019-10-28T10:20:10Z</dcterms:modified>
</cp:coreProperties>
</file>